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75" r:id="rId3"/>
    <p:sldId id="257" r:id="rId4"/>
    <p:sldId id="274" r:id="rId5"/>
    <p:sldId id="263" r:id="rId6"/>
    <p:sldId id="264" r:id="rId7"/>
    <p:sldId id="258" r:id="rId8"/>
    <p:sldId id="265" r:id="rId9"/>
    <p:sldId id="259" r:id="rId10"/>
    <p:sldId id="260" r:id="rId11"/>
    <p:sldId id="276" r:id="rId12"/>
    <p:sldId id="261" r:id="rId13"/>
    <p:sldId id="266" r:id="rId14"/>
    <p:sldId id="267" r:id="rId15"/>
    <p:sldId id="272" r:id="rId16"/>
    <p:sldId id="262" r:id="rId17"/>
    <p:sldId id="278" r:id="rId18"/>
    <p:sldId id="279" r:id="rId19"/>
    <p:sldId id="270" r:id="rId20"/>
    <p:sldId id="280" r:id="rId21"/>
    <p:sldId id="281" r:id="rId22"/>
    <p:sldId id="282" r:id="rId23"/>
    <p:sldId id="283" r:id="rId24"/>
    <p:sldId id="284" r:id="rId25"/>
    <p:sldId id="285" r:id="rId26"/>
    <p:sldId id="271" r:id="rId27"/>
    <p:sldId id="286" r:id="rId28"/>
    <p:sldId id="287" r:id="rId29"/>
    <p:sldId id="268" r:id="rId30"/>
    <p:sldId id="269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B16D8-DA9C-4803-B146-273125116921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B29A9-FF40-4381-AF0A-90466E0B9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1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5F1F-1519-40A8-91C5-F947C265D0FE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D689-E103-4F19-AE69-F4FB95390E3F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AC16F-4D0F-447B-837F-131022B400FE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2C2-D182-4E95-BC49-55F79A8FABE8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E75C-2B16-4C7A-A9CB-B041D258A34F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AF5C2-ECBF-4722-ADA1-CA627773D336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4D42-758E-4929-B4D8-8BD19FA72A65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BC5B-8B7D-4806-AA99-C067041245BF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329E-1C19-4E54-B212-8E5A84F7AB97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E068-4DA3-4F6D-B0C6-E2066B3FD4F2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0959-F0DC-4D1F-8BAB-F7BAD0896272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83F5-190F-4688-9BA1-6727C9D2EB5B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1F2-8AD5-4747-96DB-F163987BCFB0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DB0-C40A-44B5-8EE9-28364C0F3EF9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012-4670-4DC2-895F-5A44299BE252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E223-1A52-4B4A-83A0-FCE2A6A0AFB3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C53DD-2A02-4FD3-BEF4-E3316EAB1715}" type="datetime1">
              <a:rPr lang="en-US" smtClean="0"/>
              <a:t>11/18/2023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direct.com/journal/journal-of-economic-behavior-and-organization" TargetMode="External"/><Relationship Id="rId3" Type="http://schemas.openxmlformats.org/officeDocument/2006/relationships/hyperlink" Target="https://www.economicscience.org/page/journals#jesa" TargetMode="External"/><Relationship Id="rId7" Type="http://schemas.openxmlformats.org/officeDocument/2006/relationships/hyperlink" Target="https://www.springer.com/journal/11166" TargetMode="External"/><Relationship Id="rId2" Type="http://schemas.openxmlformats.org/officeDocument/2006/relationships/hyperlink" Target="https://www.economicscience.org/page/journals#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ringer.com/journal/11238" TargetMode="External"/><Relationship Id="rId11" Type="http://schemas.openxmlformats.org/officeDocument/2006/relationships/hyperlink" Target="https://academic.oup.com/qje" TargetMode="External"/><Relationship Id="rId5" Type="http://schemas.openxmlformats.org/officeDocument/2006/relationships/hyperlink" Target="https://www.sciencedirect.com/journal/journal-of-behavioral-and-experimental-finance" TargetMode="External"/><Relationship Id="rId10" Type="http://schemas.openxmlformats.org/officeDocument/2006/relationships/hyperlink" Target="https://academic.oup.com/ej" TargetMode="External"/><Relationship Id="rId4" Type="http://schemas.openxmlformats.org/officeDocument/2006/relationships/hyperlink" Target="https://www.sciencedirect.com/journal/journal-of-behavioral-and-experimental-economics" TargetMode="External"/><Relationship Id="rId9" Type="http://schemas.openxmlformats.org/officeDocument/2006/relationships/hyperlink" Target="https://www.econometricsociety.org/publications/econometrica/brow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uldguides.carleton.edu/c.php?g=147235&amp;p=964472" TargetMode="External"/><Relationship Id="rId2" Type="http://schemas.openxmlformats.org/officeDocument/2006/relationships/hyperlink" Target="https://www.core-econ.org/doing-economics/book/text/02-0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ournals.elsevier.com/journal-of-behavioral-and-experimental-economics/mendeley-datasets" TargetMode="External"/><Relationship Id="rId4" Type="http://schemas.openxmlformats.org/officeDocument/2006/relationships/hyperlink" Target="https://x-econ.org/xecon/#!Searc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142897"/>
          </a:xfrm>
        </p:spPr>
        <p:txBody>
          <a:bodyPr/>
          <a:lstStyle/>
          <a:p>
            <a:pPr algn="l"/>
            <a:r>
              <a:rPr lang="en-GB" sz="3200" dirty="0"/>
              <a:t>Experimental Economics </a:t>
            </a:r>
            <a:br>
              <a:rPr lang="en-GB" sz="3200" dirty="0"/>
            </a:br>
            <a:r>
              <a:rPr lang="en-GB" sz="3200" dirty="0"/>
              <a:t>Lecture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5297" y="4686067"/>
            <a:ext cx="6910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Fourth presentation at Prince of </a:t>
            </a:r>
            <a:r>
              <a:rPr lang="en-GB" dirty="0" err="1"/>
              <a:t>Songkla</a:t>
            </a:r>
            <a:r>
              <a:rPr lang="en-GB" dirty="0"/>
              <a:t> University, Thailand</a:t>
            </a:r>
          </a:p>
          <a:p>
            <a:pPr algn="ctr"/>
            <a:r>
              <a:rPr lang="en-GB" dirty="0"/>
              <a:t>John Hey</a:t>
            </a:r>
          </a:p>
          <a:p>
            <a:pPr algn="ctr"/>
            <a:r>
              <a:rPr lang="en-GB" dirty="0"/>
              <a:t> December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conclusions will almost certainly be </a:t>
            </a:r>
            <a:r>
              <a:rPr lang="en-GB" i="1" dirty="0"/>
              <a:t>deterministic</a:t>
            </a:r>
            <a:r>
              <a:rPr lang="en-GB" dirty="0"/>
              <a:t> conclusions.</a:t>
            </a:r>
          </a:p>
          <a:p>
            <a:r>
              <a:rPr lang="en-GB" dirty="0"/>
              <a:t>Almost certainly all will be wrong [for some subject(s) and for some problem(s)].</a:t>
            </a:r>
          </a:p>
          <a:p>
            <a:r>
              <a:rPr lang="en-GB" dirty="0"/>
              <a:t> With individual data you can calculate the proportion of times a decision was taken which violated some axiom.</a:t>
            </a:r>
          </a:p>
          <a:p>
            <a:r>
              <a:rPr lang="en-GB" dirty="0"/>
              <a:t>Testing whether this is significantly different from zero is pointless.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8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A7C4-98B7-4218-AE60-A904C7EF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E04B-2B5F-4D9D-AA07-F60D72A58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my preferred  empirical method</a:t>
            </a:r>
          </a:p>
          <a:p>
            <a:r>
              <a:rPr lang="en-GB" dirty="0"/>
              <a:t>If one is fitting some model to the data, then the model will have some </a:t>
            </a:r>
            <a:r>
              <a:rPr lang="en-GB" i="1" dirty="0"/>
              <a:t>parameters </a:t>
            </a:r>
            <a:r>
              <a:rPr lang="en-GB" dirty="0"/>
              <a:t>which, in conjunction with he model, determine the decisions of the subjects</a:t>
            </a:r>
          </a:p>
          <a:p>
            <a:r>
              <a:rPr lang="en-GB" dirty="0"/>
              <a:t>What I do is estimate the parameters of the model from their decisions (using maximum likelihood) and see how well the model fits the data</a:t>
            </a:r>
          </a:p>
          <a:p>
            <a:r>
              <a:rPr lang="en-GB" dirty="0"/>
              <a:t>This requires the use of some stochastic assumptions (see the next slide) to account for the noise in subjects’ behaviour.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C6A01-BD07-49CC-868A-620955D5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It is crucial to note that your data will be </a:t>
            </a:r>
            <a:r>
              <a:rPr lang="en-GB" i="1" dirty="0"/>
              <a:t>noisy</a:t>
            </a:r>
            <a:r>
              <a:rPr lang="en-GB" dirty="0"/>
              <a:t>.</a:t>
            </a:r>
          </a:p>
          <a:p>
            <a:r>
              <a:rPr lang="en-GB" dirty="0"/>
              <a:t>Give any subject the same problem twice (or more) and their answers may be different.</a:t>
            </a:r>
          </a:p>
          <a:p>
            <a:r>
              <a:rPr lang="en-GB" dirty="0"/>
              <a:t>We have to account for this </a:t>
            </a:r>
            <a:r>
              <a:rPr lang="en-GB" i="1" dirty="0"/>
              <a:t>noise</a:t>
            </a:r>
            <a:r>
              <a:rPr lang="en-GB" dirty="0"/>
              <a:t> in some way.</a:t>
            </a:r>
          </a:p>
          <a:p>
            <a:r>
              <a:rPr lang="en-GB" dirty="0"/>
              <a:t>Ideally, it will be incorporated into the theory in some way, but if it is not, we need to add some </a:t>
            </a:r>
            <a:r>
              <a:rPr lang="en-GB" i="1" dirty="0"/>
              <a:t>stochastic specification</a:t>
            </a:r>
            <a:r>
              <a:rPr lang="en-GB" dirty="0"/>
              <a:t>.</a:t>
            </a:r>
          </a:p>
          <a:p>
            <a:r>
              <a:rPr lang="en-GB" dirty="0"/>
              <a:t>There are several generally accepted such specifications, the most common are</a:t>
            </a:r>
          </a:p>
          <a:p>
            <a:pPr>
              <a:buFont typeface="+mj-lt"/>
              <a:buAutoNum type="arabicPeriod"/>
            </a:pPr>
            <a:r>
              <a:rPr lang="en-GB" dirty="0"/>
              <a:t>The Random Utility Model (RUM)</a:t>
            </a:r>
          </a:p>
          <a:p>
            <a:pPr>
              <a:buFont typeface="+mj-lt"/>
              <a:buAutoNum type="arabicPeriod"/>
            </a:pPr>
            <a:r>
              <a:rPr lang="en-GB" dirty="0"/>
              <a:t>The Random Preference Model (RPM)</a:t>
            </a:r>
          </a:p>
          <a:p>
            <a:pPr>
              <a:buFont typeface="+mj-lt"/>
              <a:buAutoNum type="arabicPeriod"/>
            </a:pPr>
            <a:r>
              <a:rPr lang="en-GB" dirty="0"/>
              <a:t>The Tremble 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Random Utility Model (RUM)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Underlying most theories is the idea that the decision-maker (DM) maximises some utility function.</a:t>
            </a:r>
          </a:p>
          <a:p>
            <a:r>
              <a:rPr lang="en-GB" dirty="0"/>
              <a:t>The RUM assumes that the utility function itself is stochastic, so that the function that the DM maximises is </a:t>
            </a:r>
            <a:r>
              <a:rPr lang="en-GB" i="1" dirty="0"/>
              <a:t>u(.) + </a:t>
            </a:r>
            <a:r>
              <a:rPr lang="el-GR" i="1" dirty="0"/>
              <a:t>ε </a:t>
            </a:r>
            <a:r>
              <a:rPr lang="en-GB" dirty="0"/>
              <a:t>where </a:t>
            </a:r>
            <a:r>
              <a:rPr lang="el-GR" i="1" dirty="0"/>
              <a:t>ε</a:t>
            </a:r>
            <a:r>
              <a:rPr lang="en-GB" i="1" dirty="0"/>
              <a:t> </a:t>
            </a:r>
            <a:r>
              <a:rPr lang="en-GB" dirty="0"/>
              <a:t>has some distribution (for example, normal with mean 0 (why?) and variance</a:t>
            </a:r>
            <a:r>
              <a:rPr lang="el-GR" i="1" dirty="0"/>
              <a:t> σ</a:t>
            </a:r>
            <a:r>
              <a:rPr lang="en-GB" i="1" baseline="30000" dirty="0"/>
              <a:t>2</a:t>
            </a:r>
            <a:r>
              <a:rPr lang="en-GB" dirty="0"/>
              <a:t>).</a:t>
            </a:r>
          </a:p>
          <a:p>
            <a:r>
              <a:rPr lang="en-GB" dirty="0"/>
              <a:t>This distribution could be </a:t>
            </a:r>
            <a:r>
              <a:rPr lang="en-GB" i="1" dirty="0"/>
              <a:t>homoscedastic</a:t>
            </a:r>
            <a:r>
              <a:rPr lang="en-GB" dirty="0"/>
              <a:t> (having a constant variance </a:t>
            </a:r>
            <a:r>
              <a:rPr lang="el-GR" i="1" dirty="0"/>
              <a:t>σ</a:t>
            </a:r>
            <a:r>
              <a:rPr lang="en-GB" i="1" baseline="30000" dirty="0"/>
              <a:t>2</a:t>
            </a:r>
            <a:r>
              <a:rPr lang="en-GB" dirty="0"/>
              <a:t>) or </a:t>
            </a:r>
            <a:r>
              <a:rPr lang="en-GB" i="1" dirty="0"/>
              <a:t>heteroscedastic</a:t>
            </a:r>
            <a:r>
              <a:rPr lang="en-GB" dirty="0"/>
              <a:t>, with its variance depending on some variable.</a:t>
            </a:r>
          </a:p>
          <a:p>
            <a:r>
              <a:rPr lang="en-GB" dirty="0"/>
              <a:t>The parameters of the model (including </a:t>
            </a:r>
            <a:r>
              <a:rPr lang="el-GR" i="1" dirty="0"/>
              <a:t>σ</a:t>
            </a:r>
            <a:r>
              <a:rPr lang="en-GB" dirty="0"/>
              <a:t>) can be estimated by </a:t>
            </a:r>
            <a:r>
              <a:rPr lang="en-GB" i="1" dirty="0"/>
              <a:t>maximum likelihood</a:t>
            </a:r>
            <a:r>
              <a:rPr lang="en-GB" dirty="0"/>
              <a:t>, with the stochastics being those of the assumed distribution.</a:t>
            </a:r>
          </a:p>
          <a:p>
            <a:r>
              <a:rPr lang="en-GB" dirty="0"/>
              <a:t>Note that there is one (or more) extra parameter(s), </a:t>
            </a:r>
            <a:r>
              <a:rPr lang="el-GR" i="1" dirty="0"/>
              <a:t>σ</a:t>
            </a:r>
            <a:r>
              <a:rPr lang="en-GB" i="1" dirty="0"/>
              <a:t>, </a:t>
            </a:r>
            <a:r>
              <a:rPr lang="en-GB" dirty="0"/>
              <a:t>to estimate.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7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Random Preference Model (RPM)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Here the parameter(s) of the underlying utility function are assumed to be random.</a:t>
            </a:r>
          </a:p>
          <a:p>
            <a:r>
              <a:rPr lang="en-GB" dirty="0"/>
              <a:t>For example, with a utility function (such as CARA or CRRA) which has a risk-aversion parameter </a:t>
            </a:r>
            <a:r>
              <a:rPr lang="en-GB" i="1" dirty="0"/>
              <a:t>r</a:t>
            </a:r>
            <a:r>
              <a:rPr lang="en-GB" dirty="0"/>
              <a:t>, </a:t>
            </a:r>
            <a:r>
              <a:rPr lang="en-GB" i="1" dirty="0"/>
              <a:t>r </a:t>
            </a:r>
            <a:r>
              <a:rPr lang="en-GB" dirty="0"/>
              <a:t>is assumed to be random, with a particular distribution of </a:t>
            </a:r>
            <a:r>
              <a:rPr lang="en-GB" i="1" dirty="0"/>
              <a:t>r. </a:t>
            </a:r>
          </a:p>
          <a:p>
            <a:r>
              <a:rPr lang="en-GB" dirty="0"/>
              <a:t>If the utility function has more than one parameter, all of them are assumed to have a distribution (possibly joint).</a:t>
            </a:r>
          </a:p>
          <a:p>
            <a:r>
              <a:rPr lang="en-GB" dirty="0"/>
              <a:t>The parameters of the model (including those of the distributions of the parameters of the utility function) can, in principle, be estimated by </a:t>
            </a:r>
            <a:r>
              <a:rPr lang="en-GB" i="1" dirty="0"/>
              <a:t>maximum likelihood</a:t>
            </a:r>
            <a:r>
              <a:rPr lang="en-GB" dirty="0"/>
              <a:t>, with the stochastics being those of the assumed distribution.</a:t>
            </a:r>
          </a:p>
          <a:p>
            <a:r>
              <a:rPr lang="en-GB" dirty="0"/>
              <a:t>Note that there are practical (computational) problems with this estimation.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3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Tremble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Introduced by Harless and Camerer (1994).</a:t>
            </a:r>
          </a:p>
          <a:p>
            <a:r>
              <a:rPr lang="en-GB" dirty="0"/>
              <a:t>The DM makes the correct choice with some probability </a:t>
            </a:r>
            <a:r>
              <a:rPr lang="en-GB" i="1" dirty="0"/>
              <a:t>(1-tr) </a:t>
            </a:r>
            <a:r>
              <a:rPr lang="en-GB" dirty="0"/>
              <a:t> and makes any of the other </a:t>
            </a:r>
            <a:r>
              <a:rPr lang="en-GB" i="1" dirty="0"/>
              <a:t>n-1 </a:t>
            </a:r>
            <a:r>
              <a:rPr lang="en-GB" dirty="0"/>
              <a:t>choices each with probability </a:t>
            </a:r>
            <a:r>
              <a:rPr lang="en-GB" i="1" dirty="0"/>
              <a:t>tr/n</a:t>
            </a:r>
            <a:r>
              <a:rPr lang="en-GB" dirty="0"/>
              <a:t>.</a:t>
            </a:r>
          </a:p>
          <a:p>
            <a:r>
              <a:rPr lang="en-GB" dirty="0"/>
              <a:t>Notice that this ignores any properties of the various decisions (unlike the RUM and the RPM).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1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I said earlier, prediction, it seems to me, is the main purpose of economics.</a:t>
            </a:r>
          </a:p>
          <a:p>
            <a:r>
              <a:rPr lang="en-GB" dirty="0"/>
              <a:t>I would split the data into two parts, one part to be used for estimation and the other for prediction.</a:t>
            </a:r>
          </a:p>
          <a:p>
            <a:r>
              <a:rPr lang="en-GB" dirty="0"/>
              <a:t>Use the data in the first part to estimate the parameters of the model.</a:t>
            </a:r>
          </a:p>
          <a:p>
            <a:r>
              <a:rPr lang="en-GB" dirty="0"/>
              <a:t>Use the estimated parameters to predict the decisions in the second part.</a:t>
            </a:r>
          </a:p>
          <a:p>
            <a:r>
              <a:rPr lang="en-GB" dirty="0"/>
              <a:t>See how close the predicted decisions are to the actual decisions. (Measure closeness by, for example, the sum of squared differences between the predictions and the actual.)</a:t>
            </a:r>
          </a:p>
          <a:p>
            <a:r>
              <a:rPr lang="en-GB" dirty="0"/>
              <a:t>Decide the ‘best’ model on the basis of the closeness.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up the design of the experiment for your dissertation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Starting off the writing up.</a:t>
            </a:r>
          </a:p>
          <a:p>
            <a:r>
              <a:rPr lang="en-GB" dirty="0"/>
              <a:t>The abstract.</a:t>
            </a:r>
          </a:p>
          <a:p>
            <a:r>
              <a:rPr lang="en-GB" dirty="0"/>
              <a:t>The introduction.</a:t>
            </a:r>
          </a:p>
          <a:p>
            <a:r>
              <a:rPr lang="en-GB" dirty="0"/>
              <a:t>The problem.</a:t>
            </a:r>
          </a:p>
          <a:p>
            <a:r>
              <a:rPr lang="en-GB" dirty="0"/>
              <a:t>Related literature.</a:t>
            </a:r>
          </a:p>
          <a:p>
            <a:r>
              <a:rPr lang="en-GB" dirty="0"/>
              <a:t>Theory.</a:t>
            </a:r>
          </a:p>
          <a:p>
            <a:r>
              <a:rPr lang="en-GB" dirty="0"/>
              <a:t>Experimental design</a:t>
            </a:r>
          </a:p>
          <a:p>
            <a:r>
              <a:rPr lang="en-GB" dirty="0"/>
              <a:t>Results.</a:t>
            </a:r>
          </a:p>
          <a:p>
            <a:r>
              <a:rPr lang="en-GB" dirty="0"/>
              <a:t>Conclusions.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08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Starting off the writing up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282"/>
            <a:ext cx="8596668" cy="4358891"/>
          </a:xfrm>
        </p:spPr>
        <p:txBody>
          <a:bodyPr/>
          <a:lstStyle/>
          <a:p>
            <a:r>
              <a:rPr lang="en-GB" dirty="0"/>
              <a:t>I would suggest starting with thinking who might be the examiner (internal or external), and checking out his or her expertise and predilections</a:t>
            </a:r>
          </a:p>
          <a:p>
            <a:r>
              <a:rPr lang="en-GB" dirty="0"/>
              <a:t>Remember that the examiner may be nice or otherwise. Bear that in mind while you write.</a:t>
            </a:r>
          </a:p>
          <a:p>
            <a:r>
              <a:rPr lang="en-GB" dirty="0"/>
              <a:t>Write the title of the paper and the abstract first.</a:t>
            </a:r>
          </a:p>
          <a:p>
            <a:r>
              <a:rPr lang="en-GB" dirty="0"/>
              <a:t>The abstract will help you structure the paper, and keep in mind what you want to convey to the reader.</a:t>
            </a:r>
          </a:p>
          <a:p>
            <a:r>
              <a:rPr lang="en-GB" dirty="0"/>
              <a:t>Then decide the sections in the paper: introduction; statement of the problem the subjects were asked to tackle; relevant other literature; theory; experimental design and implementation; results; conclusion.</a:t>
            </a:r>
          </a:p>
          <a:p>
            <a:r>
              <a:rPr lang="en-GB" dirty="0"/>
              <a:t>Then start writing, not necessarily in the order that they will appear in the paper, but keep in mind the objectives of the dissertation.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5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If you think that the dissertation might be publishable, you should check out possible journals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hlinkClick r:id="rId2"/>
              </a:rPr>
              <a:t>Experimental Economics</a:t>
            </a:r>
            <a:endParaRPr lang="en-GB" dirty="0"/>
          </a:p>
          <a:p>
            <a:r>
              <a:rPr lang="en-GB" dirty="0">
                <a:hlinkClick r:id="rId3"/>
              </a:rPr>
              <a:t>Journal of the Economics Science Association</a:t>
            </a:r>
            <a:endParaRPr lang="en-GB" dirty="0"/>
          </a:p>
          <a:p>
            <a:r>
              <a:rPr lang="en-GB" dirty="0">
                <a:hlinkClick r:id="rId4"/>
              </a:rPr>
              <a:t>Journal of Experimental and Behavioral Economics</a:t>
            </a:r>
            <a:endParaRPr lang="en-GB" dirty="0"/>
          </a:p>
          <a:p>
            <a:r>
              <a:rPr lang="en-GB" dirty="0">
                <a:hlinkClick r:id="rId5"/>
              </a:rPr>
              <a:t>Journal of Behavioral and Experimental Finance</a:t>
            </a:r>
            <a:endParaRPr lang="en-GB" dirty="0"/>
          </a:p>
          <a:p>
            <a:r>
              <a:rPr lang="en-GB" dirty="0">
                <a:hlinkClick r:id="rId6"/>
              </a:rPr>
              <a:t>Theory and Decision</a:t>
            </a:r>
            <a:endParaRPr lang="en-GB" dirty="0"/>
          </a:p>
          <a:p>
            <a:r>
              <a:rPr lang="en-GB" dirty="0">
                <a:hlinkClick r:id="rId7"/>
              </a:rPr>
              <a:t>Journal of Risk and Uncertainty</a:t>
            </a:r>
            <a:endParaRPr lang="en-GB" dirty="0"/>
          </a:p>
          <a:p>
            <a:r>
              <a:rPr lang="en-GB" dirty="0">
                <a:hlinkClick r:id="rId8"/>
              </a:rPr>
              <a:t>Journal of Economic Behavior and Organization</a:t>
            </a:r>
            <a:endParaRPr lang="en-GB" dirty="0"/>
          </a:p>
          <a:p>
            <a:r>
              <a:rPr lang="en-GB" dirty="0"/>
              <a:t>Also general journals like</a:t>
            </a:r>
          </a:p>
          <a:p>
            <a:r>
              <a:rPr lang="en-GB" dirty="0">
                <a:hlinkClick r:id="rId9"/>
              </a:rPr>
              <a:t>Econometrica</a:t>
            </a:r>
            <a:endParaRPr lang="en-GB" dirty="0"/>
          </a:p>
          <a:p>
            <a:r>
              <a:rPr lang="en-GB" dirty="0">
                <a:hlinkClick r:id="rId10"/>
              </a:rPr>
              <a:t>The Economic Journal</a:t>
            </a:r>
            <a:endParaRPr lang="en-GB" dirty="0"/>
          </a:p>
          <a:p>
            <a:r>
              <a:rPr lang="en-GB" dirty="0">
                <a:hlinkClick r:id="rId11"/>
              </a:rPr>
              <a:t>The Quarterly Journal of Economics</a:t>
            </a:r>
            <a:endParaRPr lang="en-GB" dirty="0"/>
          </a:p>
          <a:p>
            <a:r>
              <a:rPr lang="en-GB" dirty="0"/>
              <a:t>And many more…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66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A32D-4098-493A-B9A1-76A6B8D6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in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FFE6A-9B23-41EC-B53B-F7DBA0A49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64632"/>
            <a:ext cx="8596668" cy="3880773"/>
          </a:xfrm>
        </p:spPr>
        <p:txBody>
          <a:bodyPr/>
          <a:lstStyle/>
          <a:p>
            <a:r>
              <a:rPr lang="en-GB" dirty="0"/>
              <a:t>Analysing the data from the experiment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Describing the data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Estimation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Prediction</a:t>
            </a:r>
          </a:p>
          <a:p>
            <a:pPr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Writing up the experimental design for your dissertation.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5329E-E26D-46D0-AFCB-5EA14177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8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54655"/>
          </a:xfrm>
        </p:spPr>
        <p:txBody>
          <a:bodyPr>
            <a:normAutofit/>
          </a:bodyPr>
          <a:lstStyle/>
          <a:p>
            <a:br>
              <a:rPr lang="en-GB" sz="1600" dirty="0"/>
            </a:br>
            <a:r>
              <a:rPr lang="en-GB" sz="3200" dirty="0"/>
              <a:t>The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Remember that many people will read only the abstract, and that you will have to pull the reader in.</a:t>
            </a:r>
          </a:p>
          <a:p>
            <a:r>
              <a:rPr lang="en-GB" dirty="0"/>
              <a:t>Make it short and succinct, avoid technical and experimental, and indeed any, detail.</a:t>
            </a:r>
          </a:p>
          <a:p>
            <a:r>
              <a:rPr lang="en-GB" dirty="0"/>
              <a:t>Make it obvious that you are tackling an interesting question, and </a:t>
            </a:r>
            <a:r>
              <a:rPr lang="en-GB" i="1" dirty="0"/>
              <a:t>hint</a:t>
            </a:r>
            <a:r>
              <a:rPr lang="en-GB" dirty="0"/>
              <a:t> at the importance of the possible results of the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Keep it short and simple.</a:t>
            </a:r>
          </a:p>
          <a:p>
            <a:r>
              <a:rPr lang="en-GB" dirty="0"/>
              <a:t>Describe the purpose of the experiment.</a:t>
            </a:r>
          </a:p>
          <a:p>
            <a:r>
              <a:rPr lang="en-GB" dirty="0"/>
              <a:t>Avoid technical terms.</a:t>
            </a:r>
          </a:p>
          <a:p>
            <a:r>
              <a:rPr lang="en-GB" dirty="0"/>
              <a:t>Make clear what the point of the experiment is.</a:t>
            </a:r>
          </a:p>
          <a:p>
            <a:r>
              <a:rPr lang="en-GB" dirty="0"/>
              <a:t>Give an overview of what you plan to do and what you and others might learn from the experiment (but do not go into detail).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8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the nature of the decision-problem that the subjects would be asked to tackle.</a:t>
            </a:r>
          </a:p>
          <a:p>
            <a:r>
              <a:rPr lang="en-GB" dirty="0"/>
              <a:t>Do not give too much detail, but describe the broad structure of the problem and the nature of its solution in the theoretical literature (if relevant).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9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often difficult to know how much to include here.</a:t>
            </a:r>
          </a:p>
          <a:p>
            <a:r>
              <a:rPr lang="en-GB" dirty="0"/>
              <a:t>Too little, and the examiner will complain that you do not know the literature.</a:t>
            </a:r>
          </a:p>
          <a:p>
            <a:r>
              <a:rPr lang="en-GB" dirty="0"/>
              <a:t>Too much, and he/she will complain that you are being verbose. </a:t>
            </a:r>
          </a:p>
          <a:p>
            <a:r>
              <a:rPr lang="en-GB" dirty="0"/>
              <a:t>Mention earlier experiments addressed to a similar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4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a broad sketch of the theory that you are investigating.</a:t>
            </a:r>
          </a:p>
          <a:p>
            <a:r>
              <a:rPr lang="en-GB" dirty="0"/>
              <a:t>Do not go into (mathematical) detail; it needs to be accessible to a general reader.</a:t>
            </a:r>
          </a:p>
          <a:p>
            <a:r>
              <a:rPr lang="en-GB" dirty="0"/>
              <a:t>State results verbally – do not use mathematics unless it makes it simpler.</a:t>
            </a:r>
          </a:p>
          <a:p>
            <a:r>
              <a:rPr lang="en-GB" dirty="0"/>
              <a:t>State the main results of the theory – those that the author(s) think most exciting or interesting; and those that you think are odd.</a:t>
            </a:r>
          </a:p>
          <a:p>
            <a:r>
              <a:rPr lang="en-GB" dirty="0"/>
              <a:t>You can always put technical detail in an Appendix or online.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74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experimental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a broad overview of what subjects would be asked to do.</a:t>
            </a:r>
          </a:p>
          <a:p>
            <a:r>
              <a:rPr lang="en-GB" dirty="0"/>
              <a:t>Mention the experimental software.</a:t>
            </a:r>
          </a:p>
          <a:p>
            <a:r>
              <a:rPr lang="en-GB" dirty="0"/>
              <a:t>Perhaps show some screenshots.</a:t>
            </a:r>
          </a:p>
          <a:p>
            <a:r>
              <a:rPr lang="en-GB" dirty="0"/>
              <a:t>Refer to the Instructions (put them in an Appendix or online).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50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implementation of the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State whether it would be pen-and-paper, run in the lab, run online, or run in the field.</a:t>
            </a:r>
          </a:p>
          <a:p>
            <a:r>
              <a:rPr lang="en-GB" dirty="0"/>
              <a:t>Describe how you would recruit your subjects.</a:t>
            </a:r>
          </a:p>
          <a:p>
            <a:r>
              <a:rPr lang="en-GB" dirty="0"/>
              <a:t>Discuss the Instructions and how you would show the subjects the Instructions.</a:t>
            </a:r>
          </a:p>
          <a:p>
            <a:r>
              <a:rPr lang="en-GB" dirty="0"/>
              <a:t>Mention whether there would be any check questions to see if the subjects understood the Instructions.</a:t>
            </a:r>
          </a:p>
          <a:p>
            <a:r>
              <a:rPr lang="en-GB" dirty="0"/>
              <a:t>Would there be a questionnaire at the end? What would it ask?</a:t>
            </a:r>
          </a:p>
          <a:p>
            <a:r>
              <a:rPr lang="en-GB" dirty="0"/>
              <a:t>Mention how you would pay them, and give some information about the expected payments.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35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 succinct</a:t>
            </a:r>
          </a:p>
          <a:p>
            <a:r>
              <a:rPr lang="en-GB" dirty="0"/>
              <a:t>Discuss which results would/should be the most interesting</a:t>
            </a:r>
          </a:p>
          <a:p>
            <a:r>
              <a:rPr lang="en-GB" dirty="0"/>
              <a:t>Do not give too much detail; you could include detail in an appendix.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77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readers, if they get past the abstract, may then read (only) the conclusions.</a:t>
            </a:r>
          </a:p>
          <a:p>
            <a:r>
              <a:rPr lang="en-GB" dirty="0"/>
              <a:t>Thus the conclusions should start by repeating the objectives of the experiment, and finish with a precis of the main interesting results that you expect. Do not go into detail</a:t>
            </a:r>
          </a:p>
          <a:p>
            <a:r>
              <a:rPr lang="en-GB" dirty="0"/>
              <a:t>Stress the potentially interesting parts of the results and their relevance to economics and the world.</a:t>
            </a:r>
          </a:p>
          <a:p>
            <a:r>
              <a:rPr lang="en-GB" dirty="0"/>
              <a:t>Finish on an upbeat note.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70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task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 of you (this is an individual experiment!) will come up with an idea for an experiment. You should specify:</a:t>
            </a:r>
          </a:p>
          <a:p>
            <a:endParaRPr lang="en-GB" dirty="0"/>
          </a:p>
          <a:p>
            <a:r>
              <a:rPr lang="en-GB" dirty="0"/>
              <a:t>The title preferably in the form of a question).</a:t>
            </a:r>
          </a:p>
          <a:p>
            <a:r>
              <a:rPr lang="en-GB" dirty="0"/>
              <a:t>The purpose of the experiment (more than just answering the question).</a:t>
            </a:r>
          </a:p>
          <a:p>
            <a:r>
              <a:rPr lang="en-GB" dirty="0"/>
              <a:t>The type of experiment.</a:t>
            </a:r>
          </a:p>
          <a:p>
            <a:r>
              <a:rPr lang="en-GB" dirty="0"/>
              <a:t>The software you might use.</a:t>
            </a:r>
          </a:p>
          <a:p>
            <a:r>
              <a:rPr lang="en-GB" dirty="0"/>
              <a:t>How you might analyse the results</a:t>
            </a:r>
          </a:p>
          <a:p>
            <a:endParaRPr lang="en-GB" dirty="0"/>
          </a:p>
          <a:p>
            <a:r>
              <a:rPr lang="en-GB" sz="1400" dirty="0"/>
              <a:t>Hint: games are ripe for experimentation.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43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very much depends upon what the objective of the experiment is.</a:t>
            </a:r>
          </a:p>
          <a:p>
            <a:r>
              <a:rPr lang="en-GB" dirty="0"/>
              <a:t>In an earlier lecture, I mentioned the following types of experiment:</a:t>
            </a:r>
          </a:p>
          <a:p>
            <a:pPr>
              <a:buFont typeface="+mj-lt"/>
              <a:buAutoNum type="arabicPeriod"/>
            </a:pPr>
            <a:r>
              <a:rPr lang="en-GB" dirty="0"/>
              <a:t>Observing – just seeing what happens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Estimating – fitting models to data, and getting estimates of key parameters.</a:t>
            </a:r>
          </a:p>
          <a:p>
            <a:pPr>
              <a:buFont typeface="+mj-lt"/>
              <a:buAutoNum type="arabicPeriod"/>
            </a:pPr>
            <a:r>
              <a:rPr lang="en-GB" dirty="0"/>
              <a:t>Predicting</a:t>
            </a:r>
          </a:p>
          <a:p>
            <a:pPr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How you should analyse the data depends on the objective.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for today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of you in turn has 5 minutes to tell us your plan.</a:t>
            </a:r>
          </a:p>
          <a:p>
            <a:endParaRPr lang="en-GB" dirty="0"/>
          </a:p>
          <a:p>
            <a:r>
              <a:rPr lang="en-GB" dirty="0"/>
              <a:t>We will subject each of these to scrutiny.</a:t>
            </a:r>
          </a:p>
          <a:p>
            <a:r>
              <a:rPr lang="en-GB" dirty="0"/>
              <a:t>Obviously you may not be able to answer all the questions at this stage.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42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hope you have enjoyed the course and got what you wanted and hoped for out of </a:t>
            </a:r>
            <a:r>
              <a:rPr lang="en-GB"/>
              <a:t>it.</a:t>
            </a:r>
            <a:endParaRPr lang="en-GB" dirty="0"/>
          </a:p>
          <a:p>
            <a:r>
              <a:rPr lang="en-GB" dirty="0"/>
              <a:t>I am always available for comments at john.hey@york.ac.uk</a:t>
            </a:r>
          </a:p>
          <a:p>
            <a:endParaRPr lang="en-GB" dirty="0"/>
          </a:p>
          <a:p>
            <a:r>
              <a:rPr lang="en-GB" dirty="0"/>
              <a:t>Please  get in touch if you have any questions.</a:t>
            </a:r>
          </a:p>
          <a:p>
            <a:endParaRPr lang="en-GB" dirty="0"/>
          </a:p>
          <a:p>
            <a:r>
              <a:rPr lang="en-GB" dirty="0"/>
              <a:t>I hope you enjoy experiments and get a lot out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2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may find the following interesting and/or useful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</a:t>
            </a:r>
            <a:r>
              <a:rPr lang="en-GB" dirty="0">
                <a:hlinkClick r:id="rId2"/>
              </a:rPr>
              <a:t>introduction to analysing data from experiments</a:t>
            </a:r>
            <a:r>
              <a:rPr lang="en-GB" dirty="0"/>
              <a:t>.</a:t>
            </a:r>
          </a:p>
          <a:p>
            <a:r>
              <a:rPr lang="en-GB" dirty="0"/>
              <a:t>An </a:t>
            </a:r>
            <a:r>
              <a:rPr lang="en-GB" dirty="0">
                <a:hlinkClick r:id="rId3"/>
              </a:rPr>
              <a:t>overview </a:t>
            </a:r>
            <a:r>
              <a:rPr lang="en-GB" dirty="0"/>
              <a:t>of data sources.</a:t>
            </a:r>
          </a:p>
          <a:p>
            <a:r>
              <a:rPr lang="en-GB" dirty="0"/>
              <a:t>You can find data sources </a:t>
            </a:r>
            <a:r>
              <a:rPr lang="en-GB" dirty="0">
                <a:hlinkClick r:id="rId4"/>
              </a:rPr>
              <a:t>here</a:t>
            </a:r>
            <a:r>
              <a:rPr lang="en-GB" dirty="0"/>
              <a:t>, but not the raw data.</a:t>
            </a:r>
          </a:p>
          <a:p>
            <a:r>
              <a:rPr lang="en-GB" dirty="0"/>
              <a:t>I have found </a:t>
            </a:r>
            <a:r>
              <a:rPr lang="en-GB" dirty="0">
                <a:hlinkClick r:id="rId5"/>
              </a:rPr>
              <a:t>this site</a:t>
            </a:r>
            <a:r>
              <a:rPr lang="en-GB" dirty="0"/>
              <a:t> particularly useful as it contains links to particular data sets, and the data itself. I used it to get the data for the task for today. Some times it also contains Stata code for the analysis of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3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have organised the experimental software well, then the data will be in one or more Excel data files (or something similar).</a:t>
            </a:r>
          </a:p>
          <a:p>
            <a:r>
              <a:rPr lang="en-GB" dirty="0"/>
              <a:t>There will be a row for each decision, and perhaps other rows giving more information (with data in the columns reminding you what is in the rows).</a:t>
            </a:r>
          </a:p>
          <a:p>
            <a:r>
              <a:rPr lang="en-GB" dirty="0"/>
              <a:t>You will be able to analyse the data with a variety of softwares, depending upon what you want to do with it. </a:t>
            </a:r>
          </a:p>
          <a:p>
            <a:r>
              <a:rPr lang="en-GB" dirty="0"/>
              <a:t>Softwares include Excel (if you must!), Stata, R, Maple, Matlab.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 example of part of a </a:t>
            </a:r>
            <a:r>
              <a:rPr lang="en-GB" dirty="0" err="1"/>
              <a:t>datafile</a:t>
            </a:r>
            <a:br>
              <a:rPr lang="en-GB" dirty="0"/>
            </a:br>
            <a:r>
              <a:rPr lang="en-GB" sz="2000" dirty="0"/>
              <a:t>From the experiment which did not collect all relevant data.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30" y="2298277"/>
            <a:ext cx="8596312" cy="1822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142" y="2298277"/>
            <a:ext cx="4886325" cy="182229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1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Observing – just seeing what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You just need to report the data in tables and/or figures.</a:t>
            </a:r>
          </a:p>
          <a:p>
            <a:r>
              <a:rPr lang="en-GB" dirty="0"/>
              <a:t>Some summary statistics would be useful.</a:t>
            </a:r>
          </a:p>
          <a:p>
            <a:r>
              <a:rPr lang="en-GB" dirty="0"/>
              <a:t>For example, if you wanted to see if women behave differently from men, and you were measuring their risk attitude, you should have a summary stating the mean risk-aversion for men and that for women.</a:t>
            </a:r>
          </a:p>
          <a:p>
            <a:r>
              <a:rPr lang="en-GB" dirty="0"/>
              <a:t>You could report a simple mean, a standard deviation or a histogram.</a:t>
            </a:r>
          </a:p>
          <a:p>
            <a:r>
              <a:rPr lang="en-GB" dirty="0"/>
              <a:t>What is crucial is that it gives a clear and unbiased portrayal of your main findings.</a:t>
            </a:r>
          </a:p>
          <a:p>
            <a:r>
              <a:rPr lang="en-GB" dirty="0"/>
              <a:t>You could standard significance tests as to whether one mean is equal to some other mean.</a:t>
            </a:r>
          </a:p>
          <a:p>
            <a:r>
              <a:rPr lang="en-GB" dirty="0"/>
              <a:t>Whether you get significance or not depends on the truth of the hypotheses, the number of observations that you have, and the amount of noise in the data.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note on significance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purely statistical, the results of which depend upon the number of observations that you have and the amount of noise in the data.</a:t>
            </a:r>
          </a:p>
          <a:p>
            <a:r>
              <a:rPr lang="en-GB" dirty="0"/>
              <a:t>An </a:t>
            </a:r>
            <a:r>
              <a:rPr lang="en-GB" i="1" dirty="0"/>
              <a:t>insignificant </a:t>
            </a:r>
            <a:r>
              <a:rPr lang="en-GB" dirty="0"/>
              <a:t>test does not tell you that there is no difference (between the means), only that you do not have enough data and there is too much noise.</a:t>
            </a:r>
          </a:p>
          <a:p>
            <a:r>
              <a:rPr lang="en-GB" dirty="0"/>
              <a:t>A </a:t>
            </a:r>
            <a:r>
              <a:rPr lang="en-GB" i="1" dirty="0"/>
              <a:t>significant </a:t>
            </a:r>
            <a:r>
              <a:rPr lang="en-GB" dirty="0"/>
              <a:t>test tells you a lot more.</a:t>
            </a:r>
          </a:p>
          <a:p>
            <a:endParaRPr lang="en-GB" dirty="0"/>
          </a:p>
          <a:p>
            <a:r>
              <a:rPr lang="en-GB" dirty="0"/>
              <a:t>I would prefer you to look at </a:t>
            </a:r>
            <a:r>
              <a:rPr lang="en-GB" i="1" dirty="0"/>
              <a:t>economic importance </a:t>
            </a:r>
            <a:r>
              <a:rPr lang="en-GB" dirty="0"/>
              <a:t>rather than </a:t>
            </a:r>
            <a:r>
              <a:rPr lang="en-GB" i="1" dirty="0"/>
              <a:t>statistical significance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assumptions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assumptions will almost certainly be axioms.</a:t>
            </a:r>
          </a:p>
          <a:p>
            <a:r>
              <a:rPr lang="en-GB" dirty="0"/>
              <a:t>“All axioms are wrong”.</a:t>
            </a:r>
          </a:p>
          <a:p>
            <a:r>
              <a:rPr lang="en-GB" dirty="0"/>
              <a:t>With individual data you can calculate the proportion of times a decision was taken which violated some axiom.</a:t>
            </a:r>
          </a:p>
          <a:p>
            <a:r>
              <a:rPr lang="en-GB" dirty="0"/>
              <a:t>Testing whether this is significantly different from zero is pointless.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24734</TotalTime>
  <Words>2307</Words>
  <Application>Microsoft Office PowerPoint</Application>
  <PresentationFormat>Widescreen</PresentationFormat>
  <Paragraphs>223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Trebuchet MS</vt:lpstr>
      <vt:lpstr>Wingdings 3</vt:lpstr>
      <vt:lpstr>Facet</vt:lpstr>
      <vt:lpstr>Experimental Economics  Lecture 4</vt:lpstr>
      <vt:lpstr>What is in this lecture</vt:lpstr>
      <vt:lpstr>Analysing the data from the experiment  </vt:lpstr>
      <vt:lpstr>You may find the following interesting and/or useful</vt:lpstr>
      <vt:lpstr>Analysing the data from the experiment </vt:lpstr>
      <vt:lpstr>An example of part of a datafile From the experiment which did not collect all relevant data.</vt:lpstr>
      <vt:lpstr>Observing – just seeing what happens</vt:lpstr>
      <vt:lpstr>A note on significance tests</vt:lpstr>
      <vt:lpstr>Testing the assumptions </vt:lpstr>
      <vt:lpstr>Testing the conclusions</vt:lpstr>
      <vt:lpstr>Estimation</vt:lpstr>
      <vt:lpstr>Noise</vt:lpstr>
      <vt:lpstr>The Random Utility Model (RUM)</vt:lpstr>
      <vt:lpstr>The Random Preference Model (RPM)</vt:lpstr>
      <vt:lpstr>The Tremble story</vt:lpstr>
      <vt:lpstr>Prediction</vt:lpstr>
      <vt:lpstr>Writing up the design of the experiment for your dissertation</vt:lpstr>
      <vt:lpstr>Starting off the writing up</vt:lpstr>
      <vt:lpstr>If you think that the dissertation might be publishable, you should check out possible journals</vt:lpstr>
      <vt:lpstr> The abstract</vt:lpstr>
      <vt:lpstr>Introduction </vt:lpstr>
      <vt:lpstr>The problem</vt:lpstr>
      <vt:lpstr>Related literature</vt:lpstr>
      <vt:lpstr>Theory</vt:lpstr>
      <vt:lpstr>The experimental design</vt:lpstr>
      <vt:lpstr>The implementation of the experiment</vt:lpstr>
      <vt:lpstr>Results</vt:lpstr>
      <vt:lpstr>Conclusions</vt:lpstr>
      <vt:lpstr>The task for today</vt:lpstr>
      <vt:lpstr>Task for today (continued)</vt:lpstr>
      <vt:lpstr>End of the course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62</cp:revision>
  <dcterms:created xsi:type="dcterms:W3CDTF">2020-09-12T12:48:19Z</dcterms:created>
  <dcterms:modified xsi:type="dcterms:W3CDTF">2023-11-18T10:48:16Z</dcterms:modified>
</cp:coreProperties>
</file>